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Fraunces Extra Bold"/>
      <p:regular r:id="rId17"/>
    </p:embeddedFont>
    <p:embeddedFont>
      <p:font typeface="Fraunces Extra Bold"/>
      <p:regular r:id="rId18"/>
    </p:embeddedFont>
    <p:embeddedFont>
      <p:font typeface="Nobile"/>
      <p:regular r:id="rId19"/>
    </p:embeddedFont>
    <p:embeddedFont>
      <p:font typeface="Nobile"/>
      <p:regular r:id="rId20"/>
    </p:embeddedFont>
    <p:embeddedFont>
      <p:font typeface="Nobile"/>
      <p:regular r:id="rId21"/>
    </p:embeddedFont>
    <p:embeddedFont>
      <p:font typeface="Nobile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svg"/><Relationship Id="rId3" Type="http://schemas.openxmlformats.org/officeDocument/2006/relationships/image" Target="../media/image-6-3.png"/><Relationship Id="rId4" Type="http://schemas.openxmlformats.org/officeDocument/2006/relationships/image" Target="../media/image-6-4.svg"/><Relationship Id="rId5" Type="http://schemas.openxmlformats.org/officeDocument/2006/relationships/image" Target="../media/image-6-5.png"/><Relationship Id="rId6" Type="http://schemas.openxmlformats.org/officeDocument/2006/relationships/image" Target="../media/image-6-6.svg"/><Relationship Id="rId7" Type="http://schemas.openxmlformats.org/officeDocument/2006/relationships/image" Target="../media/image-6-7.png"/><Relationship Id="rId8" Type="http://schemas.openxmlformats.org/officeDocument/2006/relationships/image" Target="../media/image-6-8.svg"/><Relationship Id="rId9" Type="http://schemas.openxmlformats.org/officeDocument/2006/relationships/slideLayout" Target="../slideLayouts/slideLayout7.xml"/><Relationship Id="rId10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svg"/><Relationship Id="rId4" Type="http://schemas.openxmlformats.org/officeDocument/2006/relationships/image" Target="../media/image-7-4.png"/><Relationship Id="rId5" Type="http://schemas.openxmlformats.org/officeDocument/2006/relationships/image" Target="../media/image-7-5.svg"/><Relationship Id="rId6" Type="http://schemas.openxmlformats.org/officeDocument/2006/relationships/image" Target="../media/image-7-6.png"/><Relationship Id="rId7" Type="http://schemas.openxmlformats.org/officeDocument/2006/relationships/image" Target="../media/image-7-7.svg"/><Relationship Id="rId8" Type="http://schemas.openxmlformats.org/officeDocument/2006/relationships/image" Target="../media/image-7-8.png"/><Relationship Id="rId9" Type="http://schemas.openxmlformats.org/officeDocument/2006/relationships/image" Target="../media/image-7-9.svg"/><Relationship Id="rId10" Type="http://schemas.openxmlformats.org/officeDocument/2006/relationships/slideLayout" Target="../slideLayouts/slideLayout8.xml"/><Relationship Id="rId11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66877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Credit Card Fraud Detection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2177058"/>
            <a:ext cx="743735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Leveraging Machine Learning for Financial Security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287154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Presented by: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CODE CRAFTERS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348960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     1. Sahana. bshettar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410765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     2. Vidya.M.B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93790" y="4725710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     3. Monika. H.B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93790" y="534376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     4. Madhushri. S.V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793790" y="5961817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     5. Anusha.G.M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793790" y="6579870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                      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793790" y="719792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43150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Thank You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231005"/>
            <a:ext cx="5385435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Questions &amp; Discussion</a:t>
            </a:r>
            <a:endParaRPr lang="en-US" sz="35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9856" y="589240"/>
            <a:ext cx="9209008" cy="669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250"/>
              </a:lnSpc>
              <a:buNone/>
            </a:pPr>
            <a:r>
              <a:rPr lang="en-US" sz="42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Introduction to Credit Card Fraud</a:t>
            </a:r>
            <a:endParaRPr lang="en-US" sz="4200" dirty="0"/>
          </a:p>
        </p:txBody>
      </p:sp>
      <p:sp>
        <p:nvSpPr>
          <p:cNvPr id="3" name="Text 1"/>
          <p:cNvSpPr/>
          <p:nvPr/>
        </p:nvSpPr>
        <p:spPr>
          <a:xfrm>
            <a:off x="749856" y="3020735"/>
            <a:ext cx="8351996" cy="10001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Credit card fraud is a significant global concern, leading to billions in losses annually for consumers and financial institutions. It involves unauthorized use of credit card information to make purchases or access funds.</a:t>
            </a:r>
            <a:endParaRPr lang="en-US" sz="1650" dirty="0"/>
          </a:p>
        </p:txBody>
      </p:sp>
      <p:sp>
        <p:nvSpPr>
          <p:cNvPr id="4" name="Text 2"/>
          <p:cNvSpPr/>
          <p:nvPr/>
        </p:nvSpPr>
        <p:spPr>
          <a:xfrm>
            <a:off x="749856" y="4203025"/>
            <a:ext cx="8351996" cy="20000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Rapidly evolving tactics used by fraudsters necessitate robust detection systems.</a:t>
            </a:r>
            <a:endParaRPr lang="en-US" sz="1650" dirty="0"/>
          </a:p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Effective fraud detection is crucial for maintaining consumer trust and financial stability.</a:t>
            </a:r>
            <a:endParaRPr lang="en-US" sz="1650" dirty="0"/>
          </a:p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Machine learning offers a powerful approach to identify suspicious patterns in real-time transactions.</a:t>
            </a:r>
            <a:endParaRPr lang="en-US" sz="16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632156" y="1789986"/>
            <a:ext cx="4255889" cy="567451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39535"/>
            <a:ext cx="1079730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The Problem: Challenges in Detection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542103"/>
            <a:ext cx="4196358" cy="2403396"/>
          </a:xfrm>
          <a:prstGeom prst="roundRect">
            <a:avLst>
              <a:gd name="adj" fmla="val 6087"/>
            </a:avLst>
          </a:prstGeom>
          <a:solidFill>
            <a:srgbClr val="FAFFFA"/>
          </a:solidFill>
          <a:ln/>
        </p:spPr>
      </p:sp>
      <p:sp>
        <p:nvSpPr>
          <p:cNvPr id="4" name="Shape 2"/>
          <p:cNvSpPr/>
          <p:nvPr/>
        </p:nvSpPr>
        <p:spPr>
          <a:xfrm>
            <a:off x="793790" y="2511623"/>
            <a:ext cx="4196358" cy="121920"/>
          </a:xfrm>
          <a:prstGeom prst="roundRect">
            <a:avLst>
              <a:gd name="adj" fmla="val 167442"/>
            </a:avLst>
          </a:prstGeom>
          <a:solidFill>
            <a:srgbClr val="438951"/>
          </a:solidFill>
          <a:ln/>
        </p:spPr>
      </p:sp>
      <p:sp>
        <p:nvSpPr>
          <p:cNvPr id="5" name="Shape 3"/>
          <p:cNvSpPr/>
          <p:nvPr/>
        </p:nvSpPr>
        <p:spPr>
          <a:xfrm>
            <a:off x="2551688" y="2201942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438951"/>
          </a:solidFill>
          <a:ln/>
        </p:spPr>
      </p:sp>
      <p:sp>
        <p:nvSpPr>
          <p:cNvPr id="6" name="Text 4"/>
          <p:cNvSpPr/>
          <p:nvPr/>
        </p:nvSpPr>
        <p:spPr>
          <a:xfrm>
            <a:off x="2755761" y="2372082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100" b="1" dirty="0">
                <a:solidFill>
                  <a:srgbClr val="FFFFFF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1</a:t>
            </a:r>
            <a:endParaRPr lang="en-US" sz="2100" dirty="0"/>
          </a:p>
        </p:txBody>
      </p:sp>
      <p:sp>
        <p:nvSpPr>
          <p:cNvPr id="7" name="Text 5"/>
          <p:cNvSpPr/>
          <p:nvPr/>
        </p:nvSpPr>
        <p:spPr>
          <a:xfrm>
            <a:off x="1051084" y="310907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Imbalanced Data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1051084" y="3599497"/>
            <a:ext cx="36817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Fraudulent transactions are rare compared to legitimate ones, leading to biased models.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5216962" y="2542103"/>
            <a:ext cx="4196358" cy="2403396"/>
          </a:xfrm>
          <a:prstGeom prst="roundRect">
            <a:avLst>
              <a:gd name="adj" fmla="val 6087"/>
            </a:avLst>
          </a:prstGeom>
          <a:solidFill>
            <a:srgbClr val="FAFFFA"/>
          </a:solidFill>
          <a:ln/>
        </p:spPr>
      </p:sp>
      <p:sp>
        <p:nvSpPr>
          <p:cNvPr id="10" name="Shape 8"/>
          <p:cNvSpPr/>
          <p:nvPr/>
        </p:nvSpPr>
        <p:spPr>
          <a:xfrm>
            <a:off x="5216962" y="2511623"/>
            <a:ext cx="4196358" cy="121920"/>
          </a:xfrm>
          <a:prstGeom prst="roundRect">
            <a:avLst>
              <a:gd name="adj" fmla="val 167442"/>
            </a:avLst>
          </a:prstGeom>
          <a:solidFill>
            <a:srgbClr val="438951"/>
          </a:solidFill>
          <a:ln/>
        </p:spPr>
      </p:sp>
      <p:sp>
        <p:nvSpPr>
          <p:cNvPr id="11" name="Shape 9"/>
          <p:cNvSpPr/>
          <p:nvPr/>
        </p:nvSpPr>
        <p:spPr>
          <a:xfrm>
            <a:off x="6974860" y="2201942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438951"/>
          </a:solidFill>
          <a:ln/>
        </p:spPr>
      </p:sp>
      <p:sp>
        <p:nvSpPr>
          <p:cNvPr id="12" name="Text 10"/>
          <p:cNvSpPr/>
          <p:nvPr/>
        </p:nvSpPr>
        <p:spPr>
          <a:xfrm>
            <a:off x="7178933" y="2372082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100" b="1" dirty="0">
                <a:solidFill>
                  <a:srgbClr val="FFFFFF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2</a:t>
            </a:r>
            <a:endParaRPr lang="en-US" sz="2100" dirty="0"/>
          </a:p>
        </p:txBody>
      </p:sp>
      <p:sp>
        <p:nvSpPr>
          <p:cNvPr id="13" name="Text 11"/>
          <p:cNvSpPr/>
          <p:nvPr/>
        </p:nvSpPr>
        <p:spPr>
          <a:xfrm>
            <a:off x="5474256" y="3109079"/>
            <a:ext cx="353865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Dynamic Fraud Patterns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5474256" y="3599497"/>
            <a:ext cx="36817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Fraudsters constantly adapt, requiring models to evolve and learn new patterns.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9640133" y="2542103"/>
            <a:ext cx="4196358" cy="2403396"/>
          </a:xfrm>
          <a:prstGeom prst="roundRect">
            <a:avLst>
              <a:gd name="adj" fmla="val 6087"/>
            </a:avLst>
          </a:prstGeom>
          <a:solidFill>
            <a:srgbClr val="FAFFFA"/>
          </a:solidFill>
          <a:ln/>
        </p:spPr>
      </p:sp>
      <p:sp>
        <p:nvSpPr>
          <p:cNvPr id="16" name="Shape 14"/>
          <p:cNvSpPr/>
          <p:nvPr/>
        </p:nvSpPr>
        <p:spPr>
          <a:xfrm>
            <a:off x="9640133" y="2511623"/>
            <a:ext cx="4196358" cy="121920"/>
          </a:xfrm>
          <a:prstGeom prst="roundRect">
            <a:avLst>
              <a:gd name="adj" fmla="val 167442"/>
            </a:avLst>
          </a:prstGeom>
          <a:solidFill>
            <a:srgbClr val="438951"/>
          </a:solidFill>
          <a:ln/>
        </p:spPr>
      </p:sp>
      <p:sp>
        <p:nvSpPr>
          <p:cNvPr id="17" name="Shape 15"/>
          <p:cNvSpPr/>
          <p:nvPr/>
        </p:nvSpPr>
        <p:spPr>
          <a:xfrm>
            <a:off x="11398032" y="2201942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438951"/>
          </a:solidFill>
          <a:ln/>
        </p:spPr>
      </p:sp>
      <p:sp>
        <p:nvSpPr>
          <p:cNvPr id="18" name="Text 16"/>
          <p:cNvSpPr/>
          <p:nvPr/>
        </p:nvSpPr>
        <p:spPr>
          <a:xfrm>
            <a:off x="11602105" y="2372082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100" b="1" dirty="0">
                <a:solidFill>
                  <a:srgbClr val="FFFFFF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3</a:t>
            </a:r>
            <a:endParaRPr lang="en-US" sz="2100" dirty="0"/>
          </a:p>
        </p:txBody>
      </p:sp>
      <p:sp>
        <p:nvSpPr>
          <p:cNvPr id="19" name="Text 17"/>
          <p:cNvSpPr/>
          <p:nvPr/>
        </p:nvSpPr>
        <p:spPr>
          <a:xfrm>
            <a:off x="9897427" y="3109079"/>
            <a:ext cx="307443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Real-time Processing</a:t>
            </a:r>
            <a:endParaRPr lang="en-US" sz="2200" dirty="0"/>
          </a:p>
        </p:txBody>
      </p:sp>
      <p:sp>
        <p:nvSpPr>
          <p:cNvPr id="20" name="Text 18"/>
          <p:cNvSpPr/>
          <p:nvPr/>
        </p:nvSpPr>
        <p:spPr>
          <a:xfrm>
            <a:off x="9897427" y="3599497"/>
            <a:ext cx="36817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Detection must occur instantly to prevent transactions from being completed.</a:t>
            </a:r>
            <a:endParaRPr lang="en-US" sz="1750" dirty="0"/>
          </a:p>
        </p:txBody>
      </p:sp>
      <p:sp>
        <p:nvSpPr>
          <p:cNvPr id="21" name="Shape 19"/>
          <p:cNvSpPr/>
          <p:nvPr/>
        </p:nvSpPr>
        <p:spPr>
          <a:xfrm>
            <a:off x="793790" y="5512475"/>
            <a:ext cx="13042702" cy="1677591"/>
          </a:xfrm>
          <a:prstGeom prst="roundRect">
            <a:avLst>
              <a:gd name="adj" fmla="val 8721"/>
            </a:avLst>
          </a:prstGeom>
          <a:solidFill>
            <a:srgbClr val="FAFFFA"/>
          </a:solidFill>
          <a:ln/>
        </p:spPr>
      </p:sp>
      <p:sp>
        <p:nvSpPr>
          <p:cNvPr id="22" name="Shape 20"/>
          <p:cNvSpPr/>
          <p:nvPr/>
        </p:nvSpPr>
        <p:spPr>
          <a:xfrm>
            <a:off x="793790" y="5481995"/>
            <a:ext cx="13042702" cy="121920"/>
          </a:xfrm>
          <a:prstGeom prst="roundRect">
            <a:avLst>
              <a:gd name="adj" fmla="val 167442"/>
            </a:avLst>
          </a:prstGeom>
          <a:solidFill>
            <a:srgbClr val="438951"/>
          </a:solidFill>
          <a:ln/>
        </p:spPr>
      </p:sp>
      <p:sp>
        <p:nvSpPr>
          <p:cNvPr id="23" name="Shape 21"/>
          <p:cNvSpPr/>
          <p:nvPr/>
        </p:nvSpPr>
        <p:spPr>
          <a:xfrm>
            <a:off x="6974860" y="5172313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438951"/>
          </a:solidFill>
          <a:ln/>
        </p:spPr>
      </p:sp>
      <p:sp>
        <p:nvSpPr>
          <p:cNvPr id="24" name="Text 22"/>
          <p:cNvSpPr/>
          <p:nvPr/>
        </p:nvSpPr>
        <p:spPr>
          <a:xfrm>
            <a:off x="7178933" y="5342453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100" b="1" dirty="0">
                <a:solidFill>
                  <a:srgbClr val="FFFFFF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4</a:t>
            </a:r>
            <a:endParaRPr lang="en-US" sz="2100" dirty="0"/>
          </a:p>
        </p:txBody>
      </p:sp>
      <p:sp>
        <p:nvSpPr>
          <p:cNvPr id="25" name="Text 23"/>
          <p:cNvSpPr/>
          <p:nvPr/>
        </p:nvSpPr>
        <p:spPr>
          <a:xfrm>
            <a:off x="1051084" y="6079450"/>
            <a:ext cx="293024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Feature Engineering</a:t>
            </a:r>
            <a:endParaRPr lang="en-US" sz="2200" dirty="0"/>
          </a:p>
        </p:txBody>
      </p:sp>
      <p:sp>
        <p:nvSpPr>
          <p:cNvPr id="26" name="Text 24"/>
          <p:cNvSpPr/>
          <p:nvPr/>
        </p:nvSpPr>
        <p:spPr>
          <a:xfrm>
            <a:off x="1051084" y="6569869"/>
            <a:ext cx="1252811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Identifying relevant transaction features that distinguish fraud from legitimate activity.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6280" y="585907"/>
            <a:ext cx="12570262" cy="639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00"/>
              </a:lnSpc>
              <a:buNone/>
            </a:pPr>
            <a:r>
              <a:rPr lang="en-US" sz="40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Dataset Description: Unveiling Transaction Data</a:t>
            </a:r>
            <a:endParaRPr lang="en-US" sz="40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6280" y="1709976"/>
            <a:ext cx="4294584" cy="572607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517833" y="3010614"/>
            <a:ext cx="8403788" cy="6226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6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Our project utilizes a publicly available dataset from Kaggle, comprising credit card transactions.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5517833" y="3799403"/>
            <a:ext cx="8403788" cy="21801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60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Source:</a:t>
            </a:r>
            <a:pPr algn="l" indent="0" marL="0">
              <a:lnSpc>
                <a:spcPts val="2450"/>
              </a:lnSpc>
              <a:buNone/>
            </a:pPr>
            <a:r>
              <a:rPr lang="en-US" sz="16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European credit card transactions.</a:t>
            </a:r>
            <a:endParaRPr lang="en-US" sz="1600" dirty="0"/>
          </a:p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60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Size:</a:t>
            </a:r>
            <a:pPr algn="l" indent="0" marL="0">
              <a:lnSpc>
                <a:spcPts val="2450"/>
              </a:lnSpc>
              <a:buNone/>
            </a:pPr>
            <a:r>
              <a:rPr lang="en-US" sz="16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Approximately 284,807 transactions.</a:t>
            </a:r>
            <a:endParaRPr lang="en-US" sz="1600" dirty="0"/>
          </a:p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60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Features:</a:t>
            </a:r>
            <a:pPr algn="l" indent="0" marL="0">
              <a:lnSpc>
                <a:spcPts val="2450"/>
              </a:lnSpc>
              <a:buNone/>
            </a:pPr>
            <a:r>
              <a:rPr lang="en-US" sz="16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30 numerical features (V1-V28) obtained via PCA transformation, 'Time' and 'Amount'.</a:t>
            </a:r>
            <a:endParaRPr lang="en-US" sz="1600" dirty="0"/>
          </a:p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60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Class Labels:</a:t>
            </a:r>
            <a:pPr algn="l" indent="0" marL="0">
              <a:lnSpc>
                <a:spcPts val="2450"/>
              </a:lnSpc>
              <a:buNone/>
            </a:pPr>
            <a:r>
              <a:rPr lang="en-US" sz="16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Binary classification: '0' for legitimate, '1' for fraudulent.</a:t>
            </a:r>
            <a:endParaRPr lang="en-US" sz="1600" dirty="0"/>
          </a:p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60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Imbalance:</a:t>
            </a:r>
            <a:pPr algn="l" indent="0" marL="0">
              <a:lnSpc>
                <a:spcPts val="2450"/>
              </a:lnSpc>
              <a:buNone/>
            </a:pPr>
            <a:r>
              <a:rPr lang="en-US" sz="16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Only 0.172% of transactions are fraudulent, highlighting the class imbalance challenge.</a:t>
            </a:r>
            <a:endParaRPr lang="en-US" sz="16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41690"/>
            <a:ext cx="1250584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Data Preprocessing: Preparing for Analysis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304098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Fraunces Light" pitchFamily="34" charset="0"/>
                <a:ea typeface="Fraunces Light" pitchFamily="34" charset="-122"/>
                <a:cs typeface="Fraunces Light" pitchFamily="34" charset="-120"/>
              </a:rPr>
              <a:t>01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2659142"/>
            <a:ext cx="6407944" cy="30480"/>
          </a:xfrm>
          <a:prstGeom prst="rect">
            <a:avLst/>
          </a:prstGeom>
          <a:solidFill>
            <a:srgbClr val="438951"/>
          </a:solidFill>
          <a:ln/>
        </p:spPr>
      </p:sp>
      <p:sp>
        <p:nvSpPr>
          <p:cNvPr id="5" name="Text 3"/>
          <p:cNvSpPr/>
          <p:nvPr/>
        </p:nvSpPr>
        <p:spPr>
          <a:xfrm>
            <a:off x="793790" y="2833449"/>
            <a:ext cx="499491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Data Cleaning &amp; Outlier Treatment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3323868"/>
            <a:ext cx="640794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Addressing missing values and anomalous data points to improve model robustness.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428548" y="2304098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Fraunces Light" pitchFamily="34" charset="0"/>
                <a:ea typeface="Fraunces Light" pitchFamily="34" charset="-122"/>
                <a:cs typeface="Fraunces Light" pitchFamily="34" charset="-120"/>
              </a:rPr>
              <a:t>02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7428548" y="2659142"/>
            <a:ext cx="6408063" cy="30480"/>
          </a:xfrm>
          <a:prstGeom prst="rect">
            <a:avLst/>
          </a:prstGeom>
          <a:solidFill>
            <a:srgbClr val="438951"/>
          </a:solidFill>
          <a:ln/>
        </p:spPr>
      </p:sp>
      <p:sp>
        <p:nvSpPr>
          <p:cNvPr id="9" name="Text 7"/>
          <p:cNvSpPr/>
          <p:nvPr/>
        </p:nvSpPr>
        <p:spPr>
          <a:xfrm>
            <a:off x="7428548" y="283344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Feature Scaling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7428548" y="3323868"/>
            <a:ext cx="640806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Standardizing numerical features ('Time' and 'Amount') to ensure fair contribution to model training, using StandardScaler.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93790" y="480941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Fraunces Light" pitchFamily="34" charset="0"/>
                <a:ea typeface="Fraunces Light" pitchFamily="34" charset="-122"/>
                <a:cs typeface="Fraunces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793790" y="5164455"/>
            <a:ext cx="6407944" cy="30480"/>
          </a:xfrm>
          <a:prstGeom prst="rect">
            <a:avLst/>
          </a:prstGeom>
          <a:solidFill>
            <a:srgbClr val="438951"/>
          </a:solidFill>
          <a:ln/>
        </p:spPr>
      </p:sp>
      <p:sp>
        <p:nvSpPr>
          <p:cNvPr id="13" name="Text 11"/>
          <p:cNvSpPr/>
          <p:nvPr/>
        </p:nvSpPr>
        <p:spPr>
          <a:xfrm>
            <a:off x="793790" y="5338763"/>
            <a:ext cx="386191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Handling Imbalanced Data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793790" y="5829181"/>
            <a:ext cx="640794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Employing techniques like SMOTE (Synthetic Minority Over-sampling Technique) to create synthetic samples for the minority class, mitigating bias.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428548" y="480941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Fraunces Light" pitchFamily="34" charset="0"/>
                <a:ea typeface="Fraunces Light" pitchFamily="34" charset="-122"/>
                <a:cs typeface="Fraunces Light" pitchFamily="34" charset="-120"/>
              </a:rPr>
              <a:t>04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7428548" y="5164455"/>
            <a:ext cx="6408063" cy="30480"/>
          </a:xfrm>
          <a:prstGeom prst="rect">
            <a:avLst/>
          </a:prstGeom>
          <a:solidFill>
            <a:srgbClr val="438951"/>
          </a:solidFill>
          <a:ln/>
        </p:spPr>
      </p:sp>
      <p:sp>
        <p:nvSpPr>
          <p:cNvPr id="17" name="Text 15"/>
          <p:cNvSpPr/>
          <p:nvPr/>
        </p:nvSpPr>
        <p:spPr>
          <a:xfrm>
            <a:off x="7428548" y="53387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Train-Test Split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7428548" y="5829181"/>
            <a:ext cx="640806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Dividing the dataset into training and testing sets to evaluate model performance on unseen data.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40036"/>
            <a:ext cx="1013531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Model Algorithms: Detecting Fraud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793790" y="2402443"/>
            <a:ext cx="566976" cy="56697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3252907"/>
            <a:ext cx="341078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Decision Tree Classifier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3743325"/>
            <a:ext cx="637960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 tree-based model that makes decisions based on feature values, interpretable and effective for classification tasks.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56884" y="2402443"/>
            <a:ext cx="566976" cy="56697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456884" y="3252907"/>
            <a:ext cx="364664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Random Forest Classifier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7456884" y="3743325"/>
            <a:ext cx="637972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An ensemble method leveraging multiple decision trees to improve accuracy and reduce overfitting.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3790" y="4922758"/>
            <a:ext cx="566976" cy="56697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93790" y="577322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Logistic Regression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793790" y="6263640"/>
            <a:ext cx="637960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 statistical model that predicts the probability of a binary outcome, often used as a baseline for classification.</a:t>
            </a:r>
            <a:endParaRPr lang="en-US" sz="17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456884" y="4922758"/>
            <a:ext cx="566976" cy="566976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456884" y="5773222"/>
            <a:ext cx="442221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Support Vector Machine (SVM)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7456884" y="6263640"/>
            <a:ext cx="637972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 powerful algorithm for classification that finds an optimal hyperplane to separate data points.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97123"/>
            <a:ext cx="1117734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Evaluation Metrics: Measuring Success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405182"/>
            <a:ext cx="4205168" cy="43550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Accuracy: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Proportion of correctly classified instances.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Precision: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Proportion of positive identifications that were actually correct (minimizes false positives).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Recall (Sensitivity):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Proportion of actual positives that were identified correctly (minimizes false negatives, crucial for fraud).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F1-Score: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Harmonic mean of precision and recall, balancing both metrics.</a:t>
            </a:r>
            <a:endParaRPr lang="en-US" sz="17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59981" y="2101215"/>
            <a:ext cx="8284131" cy="4146113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5597311" y="3883589"/>
            <a:ext cx="1555827" cy="4655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Predicted Negative</a:t>
            </a:r>
            <a:endParaRPr lang="en-US" sz="1450" dirty="0"/>
          </a:p>
        </p:txBody>
      </p:sp>
      <p:sp>
        <p:nvSpPr>
          <p:cNvPr id="6" name="Text 3"/>
          <p:cNvSpPr/>
          <p:nvPr/>
        </p:nvSpPr>
        <p:spPr>
          <a:xfrm>
            <a:off x="8772843" y="5894319"/>
            <a:ext cx="1862027" cy="2327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Actual Negative</a:t>
            </a:r>
            <a:endParaRPr lang="en-US" sz="1450" dirty="0"/>
          </a:p>
        </p:txBody>
      </p:sp>
      <p:sp>
        <p:nvSpPr>
          <p:cNvPr id="7" name="Text 4"/>
          <p:cNvSpPr/>
          <p:nvPr/>
        </p:nvSpPr>
        <p:spPr>
          <a:xfrm>
            <a:off x="12242678" y="3883589"/>
            <a:ext cx="1555828" cy="4655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Predicted Positive</a:t>
            </a:r>
            <a:endParaRPr lang="en-US" sz="1450" dirty="0"/>
          </a:p>
        </p:txBody>
      </p:sp>
      <p:sp>
        <p:nvSpPr>
          <p:cNvPr id="8" name="Text 5"/>
          <p:cNvSpPr/>
          <p:nvPr/>
        </p:nvSpPr>
        <p:spPr>
          <a:xfrm>
            <a:off x="8768188" y="2271384"/>
            <a:ext cx="1862027" cy="2327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Actual Positive</a:t>
            </a:r>
            <a:endParaRPr lang="en-US" sz="1450" dirty="0"/>
          </a:p>
        </p:txBody>
      </p:sp>
      <p:sp>
        <p:nvSpPr>
          <p:cNvPr id="9" name="Text 6"/>
          <p:cNvSpPr/>
          <p:nvPr/>
        </p:nvSpPr>
        <p:spPr>
          <a:xfrm>
            <a:off x="7881397" y="4972874"/>
            <a:ext cx="1597206" cy="3724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450"/>
              </a:lnSpc>
              <a:buNone/>
            </a:pPr>
            <a:r>
              <a:rPr lang="en-US" sz="11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True Negative(Predicted -, Actual -)</a:t>
            </a:r>
            <a:endParaRPr lang="en-US" sz="1150" dirty="0"/>
          </a:p>
        </p:txBody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15521" y="4471420"/>
            <a:ext cx="231719" cy="231719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10074451" y="4981150"/>
            <a:ext cx="1597206" cy="3724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450"/>
              </a:lnSpc>
              <a:buNone/>
            </a:pPr>
            <a:r>
              <a:rPr lang="en-US" sz="11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False Negative(Predicted -, Actual +)</a:t>
            </a:r>
            <a:endParaRPr lang="en-US" sz="1150" dirty="0"/>
          </a:p>
        </p:txBody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57195" y="4476334"/>
            <a:ext cx="231719" cy="231719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0074451" y="3450150"/>
            <a:ext cx="1597206" cy="3724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450"/>
              </a:lnSpc>
              <a:buNone/>
            </a:pPr>
            <a:r>
              <a:rPr lang="en-US" sz="11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False Positive(Predicted +, Actual -)</a:t>
            </a:r>
            <a:endParaRPr lang="en-US" sz="1150" dirty="0"/>
          </a:p>
        </p:txBody>
      </p:sp>
      <p:pic>
        <p:nvPicPr>
          <p:cNvPr id="14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57195" y="2945334"/>
            <a:ext cx="231719" cy="231719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7831743" y="3450150"/>
            <a:ext cx="1597205" cy="3724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450"/>
              </a:lnSpc>
              <a:buNone/>
            </a:pPr>
            <a:r>
              <a:rPr lang="en-US" sz="11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True Positive(Predicted +, Actual +)</a:t>
            </a:r>
            <a:endParaRPr lang="en-US" sz="1150" dirty="0"/>
          </a:p>
        </p:txBody>
      </p:sp>
      <p:pic>
        <p:nvPicPr>
          <p:cNvPr id="16" name="Image 4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514487" y="2945334"/>
            <a:ext cx="231719" cy="231719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5559981" y="6502479"/>
            <a:ext cx="828413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The confusion matrix provides a detailed breakdown of correct and incorrect classifications for each class.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17490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Market Gap: Enhancing Existing Systems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293262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While current fraud detection systems exist, there remains a significant market gap for more agile and precise solutions.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3913584"/>
            <a:ext cx="7556421" cy="29033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Traditional rule-based systems struggle with novel fraud techniques.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Many existing ML models lack the sophistication to handle extreme data imbalance effectively.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There's a growing need for real-time, adaptive models that can learn on-the-fly from new fraudulent activities.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Integration with advanced behavioral analytics and anomaly detection offers significant improvement potential.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19614"/>
            <a:ext cx="7312581" cy="673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300"/>
              </a:lnSpc>
              <a:buNone/>
            </a:pPr>
            <a:r>
              <a:rPr lang="en-US" sz="42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Conclusion &amp; Future Scope</a:t>
            </a:r>
            <a:endParaRPr lang="en-US" sz="4200" dirty="0"/>
          </a:p>
        </p:txBody>
      </p:sp>
      <p:sp>
        <p:nvSpPr>
          <p:cNvPr id="3" name="Text 1"/>
          <p:cNvSpPr/>
          <p:nvPr/>
        </p:nvSpPr>
        <p:spPr>
          <a:xfrm>
            <a:off x="793790" y="2296597"/>
            <a:ext cx="8293775" cy="13446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Our project demonstrates the efficacy of machine learning in detecting credit card fraud, achieving high precision and recall on imbalanced datasets.</a:t>
            </a:r>
            <a:endParaRPr lang="en-US" sz="1650" dirty="0"/>
          </a:p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The models developed can be integrated into existing financial systems to enhance security measures.</a:t>
            </a:r>
            <a:endParaRPr lang="en-US" sz="1650" dirty="0"/>
          </a:p>
        </p:txBody>
      </p:sp>
      <p:sp>
        <p:nvSpPr>
          <p:cNvPr id="4" name="Text 2"/>
          <p:cNvSpPr/>
          <p:nvPr/>
        </p:nvSpPr>
        <p:spPr>
          <a:xfrm>
            <a:off x="793790" y="3845899"/>
            <a:ext cx="3104078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Future Enhancements:</a:t>
            </a:r>
            <a:endParaRPr lang="en-US" sz="2100" dirty="0"/>
          </a:p>
        </p:txBody>
      </p:sp>
      <p:sp>
        <p:nvSpPr>
          <p:cNvPr id="5" name="Text 3"/>
          <p:cNvSpPr/>
          <p:nvPr/>
        </p:nvSpPr>
        <p:spPr>
          <a:xfrm>
            <a:off x="793790" y="4387157"/>
            <a:ext cx="8293775" cy="23531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Explore deep learning models (e.g., LSTMs) for sequential transaction analysis.</a:t>
            </a:r>
            <a:endParaRPr lang="en-US" sz="1650" dirty="0"/>
          </a:p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Implement real-time learning algorithms to adapt to evolving fraud patterns.</a:t>
            </a:r>
            <a:endParaRPr lang="en-US" sz="1650" dirty="0"/>
          </a:p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Investigate federated learning for privacy-preserving fraud detection across institutions.</a:t>
            </a:r>
            <a:endParaRPr lang="en-US" sz="1650" dirty="0"/>
          </a:p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Develop explainable AI (XAI) features to provide insights into model decisions.</a:t>
            </a:r>
            <a:endParaRPr lang="en-US" sz="1650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726573" y="1930360"/>
            <a:ext cx="4011930" cy="53492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2026-02-05T05:37:49Z</dcterms:created>
  <dcterms:modified xsi:type="dcterms:W3CDTF">2026-02-05T05:37:49Z</dcterms:modified>
</cp:coreProperties>
</file>